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4"/>
    <p:sldMasterId id="2147483952" r:id="rId5"/>
    <p:sldMasterId id="2147483971" r:id="rId6"/>
  </p:sldMasterIdLst>
  <p:notesMasterIdLst>
    <p:notesMasterId r:id="rId18"/>
  </p:notesMasterIdLst>
  <p:handoutMasterIdLst>
    <p:handoutMasterId r:id="rId19"/>
  </p:handoutMasterIdLst>
  <p:sldIdLst>
    <p:sldId id="468" r:id="rId7"/>
    <p:sldId id="469" r:id="rId8"/>
    <p:sldId id="470" r:id="rId9"/>
    <p:sldId id="471" r:id="rId10"/>
    <p:sldId id="474" r:id="rId11"/>
    <p:sldId id="472" r:id="rId12"/>
    <p:sldId id="473" r:id="rId13"/>
    <p:sldId id="475" r:id="rId14"/>
    <p:sldId id="476" r:id="rId15"/>
    <p:sldId id="477" r:id="rId16"/>
    <p:sldId id="467" r:id="rId1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orient="horz" pos="231">
          <p15:clr>
            <a:srgbClr val="A4A3A4"/>
          </p15:clr>
        </p15:guide>
        <p15:guide id="10" pos="230">
          <p15:clr>
            <a:srgbClr val="A4A3A4"/>
          </p15:clr>
        </p15:guide>
        <p15:guide id="11" pos="553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474">
          <p15:clr>
            <a:srgbClr val="A4A3A4"/>
          </p15:clr>
        </p15:guide>
        <p15:guide id="17" pos="4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>
          <p15:clr>
            <a:srgbClr val="A4A3A4"/>
          </p15:clr>
        </p15:guide>
        <p15:guide id="2" orient="horz" pos="5542">
          <p15:clr>
            <a:srgbClr val="A4A3A4"/>
          </p15:clr>
        </p15:guide>
        <p15:guide id="3" orient="horz" pos="5777">
          <p15:clr>
            <a:srgbClr val="A4A3A4"/>
          </p15:clr>
        </p15:guide>
        <p15:guide id="4" pos="286">
          <p15:clr>
            <a:srgbClr val="A4A3A4"/>
          </p15:clr>
        </p15:guide>
        <p15:guide id="5" pos="40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CCB"/>
    <a:srgbClr val="000000"/>
    <a:srgbClr val="F48024"/>
    <a:srgbClr val="90BD31"/>
    <a:srgbClr val="18A3AC"/>
    <a:srgbClr val="EC1848"/>
    <a:srgbClr val="052049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7" autoAdjust="0"/>
  </p:normalViewPr>
  <p:slideViewPr>
    <p:cSldViewPr snapToGrid="0" showGuides="1">
      <p:cViewPr varScale="1">
        <p:scale>
          <a:sx n="62" d="100"/>
          <a:sy n="62" d="100"/>
        </p:scale>
        <p:origin x="960" y="72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orient="horz" pos="231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outlineViewPr>
    <p:cViewPr>
      <p:scale>
        <a:sx n="33" d="100"/>
        <a:sy n="33" d="100"/>
      </p:scale>
      <p:origin x="0" y="-6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718" y="90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272D749B-4BC8-4149-8A7D-68D9B6F850FC}" type="datetime1">
              <a:rPr lang="en-US" smtClean="0">
                <a:latin typeface="Arial" pitchFamily="34" charset="0"/>
                <a:cs typeface="Arial" pitchFamily="34" charset="0"/>
              </a:rPr>
              <a:t>3/28/2023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8028" y="399934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BDEDA178-C191-406E-B923-0E63CC138E92}" type="datetime1">
              <a:rPr lang="en-US" smtClean="0">
                <a:latin typeface="Arial" pitchFamily="34" charset="0"/>
                <a:cs typeface="Arial" pitchFamily="34" charset="0"/>
              </a:rPr>
              <a:t>3/28/2023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81EBDCD-3409-44A2-A5AE-AADCE94CF439}" type="slidenum">
              <a:rPr lang="en-US" smtClean="0">
                <a:ea typeface="ＭＳ Ｐゴシック" pitchFamily="34" charset="-128"/>
              </a:rPr>
              <a:pPr>
                <a:defRPr/>
              </a:pPr>
              <a:t>1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400050"/>
            <a:ext cx="4648200" cy="34861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7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D675E-B828-417C-8B82-143980FFC2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6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E7FFEED9-B2BE-4FD2-AD6A-8FEB81D743ED}" type="datetime1">
              <a:rPr lang="en-US" smtClean="0">
                <a:latin typeface="Arial" pitchFamily="34" charset="0"/>
                <a:cs typeface="Arial" pitchFamily="34" charset="0"/>
              </a:rPr>
              <a:t>3/28/2023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065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487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670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1603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3999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801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943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hit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tx2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749439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>
                  <a:solidFill>
                    <a:schemeClr val="tx2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navy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6" y="739445"/>
            <a:ext cx="1388923" cy="9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1295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869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58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149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6CE3-6A21-274E-991A-3381C5A814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090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ucsf_ppt-T_alt_tea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44963" y="2984500"/>
            <a:ext cx="4381500" cy="1470025"/>
          </a:xfrm>
        </p:spPr>
        <p:txBody>
          <a:bodyPr anchor="t"/>
          <a:lstStyle>
            <a:lvl1pPr>
              <a:defRPr sz="35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44963" y="4708525"/>
            <a:ext cx="4381500" cy="1520825"/>
          </a:xfrm>
        </p:spPr>
        <p:txBody>
          <a:bodyPr/>
          <a:lstStyle>
            <a:lvl1pPr marL="0" indent="0">
              <a:buFontTx/>
              <a:buNone/>
              <a:defRPr sz="1900" b="0" i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244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425" y="1479550"/>
            <a:ext cx="3392488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4313" y="1479550"/>
            <a:ext cx="3392487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95273-1698-4B71-8B23-DBD6C6CF34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7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F23087-2D22-4A06-A226-9DCE19DF48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49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4" y="4349650"/>
            <a:ext cx="6477000" cy="48993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cs typeface="Arial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96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748376" y="742095"/>
            <a:ext cx="1044588" cy="68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7562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0022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9914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496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166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743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4876801" y="756610"/>
            <a:ext cx="1563518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1000" dirty="0">
                <a:solidFill>
                  <a:schemeClr val="bg1"/>
                </a:solidFill>
                <a:latin typeface="+mj-lt"/>
              </a:rPr>
            </a:br>
            <a:r>
              <a:rPr lang="en-US" sz="1000" dirty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40319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auto">
          <a:xfrm>
            <a:off x="6688975" y="756610"/>
            <a:ext cx="81783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1000" dirty="0">
                <a:solidFill>
                  <a:schemeClr val="bg1"/>
                </a:solidFill>
                <a:latin typeface="+mj-lt"/>
              </a:rPr>
            </a:br>
            <a:r>
              <a:rPr lang="en-US" sz="1000" dirty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570536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auto">
          <a:xfrm>
            <a:off x="7802880" y="756610"/>
            <a:ext cx="97599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1000" baseline="0" dirty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550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671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3070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066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0019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29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8629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4A1B-62B4-A849-B5AD-A27CFC0E73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6207" y="641225"/>
            <a:ext cx="31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7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30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85481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2099"/>
            <a:ext cx="6477000" cy="4603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707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0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131175" y="6396038"/>
            <a:ext cx="650875" cy="315912"/>
            <a:chOff x="5122" y="4029"/>
            <a:chExt cx="410" cy="199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122" y="4029"/>
              <a:ext cx="41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122" y="4027"/>
              <a:ext cx="408" cy="199"/>
            </a:xfrm>
            <a:custGeom>
              <a:avLst/>
              <a:gdLst>
                <a:gd name="T0" fmla="*/ 200 w 200"/>
                <a:gd name="T1" fmla="*/ 30 h 96"/>
                <a:gd name="T2" fmla="*/ 154 w 200"/>
                <a:gd name="T3" fmla="*/ 74 h 96"/>
                <a:gd name="T4" fmla="*/ 137 w 200"/>
                <a:gd name="T5" fmla="*/ 57 h 96"/>
                <a:gd name="T6" fmla="*/ 117 w 200"/>
                <a:gd name="T7" fmla="*/ 52 h 96"/>
                <a:gd name="T8" fmla="*/ 114 w 200"/>
                <a:gd name="T9" fmla="*/ 49 h 96"/>
                <a:gd name="T10" fmla="*/ 114 w 200"/>
                <a:gd name="T11" fmla="*/ 47 h 96"/>
                <a:gd name="T12" fmla="*/ 116 w 200"/>
                <a:gd name="T13" fmla="*/ 42 h 96"/>
                <a:gd name="T14" fmla="*/ 116 w 200"/>
                <a:gd name="T15" fmla="*/ 42 h 96"/>
                <a:gd name="T16" fmla="*/ 117 w 200"/>
                <a:gd name="T17" fmla="*/ 41 h 96"/>
                <a:gd name="T18" fmla="*/ 134 w 200"/>
                <a:gd name="T19" fmla="*/ 41 h 96"/>
                <a:gd name="T20" fmla="*/ 152 w 200"/>
                <a:gd name="T21" fmla="*/ 49 h 96"/>
                <a:gd name="T22" fmla="*/ 127 w 200"/>
                <a:gd name="T23" fmla="*/ 28 h 96"/>
                <a:gd name="T24" fmla="*/ 102 w 200"/>
                <a:gd name="T25" fmla="*/ 42 h 96"/>
                <a:gd name="T26" fmla="*/ 102 w 200"/>
                <a:gd name="T27" fmla="*/ 44 h 96"/>
                <a:gd name="T28" fmla="*/ 70 w 200"/>
                <a:gd name="T29" fmla="*/ 34 h 96"/>
                <a:gd name="T30" fmla="*/ 102 w 200"/>
                <a:gd name="T31" fmla="*/ 23 h 96"/>
                <a:gd name="T32" fmla="*/ 87 w 200"/>
                <a:gd name="T33" fmla="*/ 0 h 96"/>
                <a:gd name="T34" fmla="*/ 55 w 200"/>
                <a:gd name="T35" fmla="*/ 2 h 96"/>
                <a:gd name="T36" fmla="*/ 41 w 200"/>
                <a:gd name="T37" fmla="*/ 42 h 96"/>
                <a:gd name="T38" fmla="*/ 14 w 200"/>
                <a:gd name="T39" fmla="*/ 42 h 96"/>
                <a:gd name="T40" fmla="*/ 0 w 200"/>
                <a:gd name="T41" fmla="*/ 2 h 96"/>
                <a:gd name="T42" fmla="*/ 28 w 200"/>
                <a:gd name="T43" fmla="*/ 68 h 96"/>
                <a:gd name="T44" fmla="*/ 55 w 200"/>
                <a:gd name="T45" fmla="*/ 37 h 96"/>
                <a:gd name="T46" fmla="*/ 107 w 200"/>
                <a:gd name="T47" fmla="*/ 61 h 96"/>
                <a:gd name="T48" fmla="*/ 122 w 200"/>
                <a:gd name="T49" fmla="*/ 67 h 96"/>
                <a:gd name="T50" fmla="*/ 138 w 200"/>
                <a:gd name="T51" fmla="*/ 71 h 96"/>
                <a:gd name="T52" fmla="*/ 135 w 200"/>
                <a:gd name="T53" fmla="*/ 84 h 96"/>
                <a:gd name="T54" fmla="*/ 116 w 200"/>
                <a:gd name="T55" fmla="*/ 81 h 96"/>
                <a:gd name="T56" fmla="*/ 100 w 200"/>
                <a:gd name="T57" fmla="*/ 74 h 96"/>
                <a:gd name="T58" fmla="*/ 128 w 200"/>
                <a:gd name="T59" fmla="*/ 96 h 96"/>
                <a:gd name="T60" fmla="*/ 154 w 200"/>
                <a:gd name="T61" fmla="*/ 77 h 96"/>
                <a:gd name="T62" fmla="*/ 168 w 200"/>
                <a:gd name="T63" fmla="*/ 95 h 96"/>
                <a:gd name="T64" fmla="*/ 196 w 200"/>
                <a:gd name="T65" fmla="*/ 68 h 96"/>
                <a:gd name="T66" fmla="*/ 168 w 200"/>
                <a:gd name="T67" fmla="*/ 57 h 96"/>
                <a:gd name="T68" fmla="*/ 200 w 200"/>
                <a:gd name="T69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96">
                  <a:moveTo>
                    <a:pt x="200" y="42"/>
                  </a:moveTo>
                  <a:cubicBezTo>
                    <a:pt x="200" y="30"/>
                    <a:pt x="200" y="30"/>
                    <a:pt x="200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4" y="74"/>
                    <a:pt x="154" y="74"/>
                    <a:pt x="154" y="74"/>
                  </a:cubicBezTo>
                  <a:cubicBezTo>
                    <a:pt x="154" y="69"/>
                    <a:pt x="152" y="65"/>
                    <a:pt x="148" y="62"/>
                  </a:cubicBezTo>
                  <a:cubicBezTo>
                    <a:pt x="146" y="60"/>
                    <a:pt x="142" y="59"/>
                    <a:pt x="137" y="57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1" y="54"/>
                    <a:pt x="118" y="53"/>
                    <a:pt x="117" y="52"/>
                  </a:cubicBezTo>
                  <a:cubicBezTo>
                    <a:pt x="116" y="51"/>
                    <a:pt x="115" y="51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8"/>
                    <a:pt x="114" y="47"/>
                  </a:cubicBezTo>
                  <a:cubicBezTo>
                    <a:pt x="114" y="45"/>
                    <a:pt x="115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7" y="41"/>
                    <a:pt x="117" y="41"/>
                  </a:cubicBezTo>
                  <a:cubicBezTo>
                    <a:pt x="119" y="40"/>
                    <a:pt x="122" y="39"/>
                    <a:pt x="126" y="39"/>
                  </a:cubicBezTo>
                  <a:cubicBezTo>
                    <a:pt x="129" y="39"/>
                    <a:pt x="132" y="39"/>
                    <a:pt x="134" y="41"/>
                  </a:cubicBezTo>
                  <a:cubicBezTo>
                    <a:pt x="137" y="42"/>
                    <a:pt x="139" y="45"/>
                    <a:pt x="139" y="49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2"/>
                    <a:pt x="149" y="37"/>
                    <a:pt x="144" y="33"/>
                  </a:cubicBezTo>
                  <a:cubicBezTo>
                    <a:pt x="139" y="29"/>
                    <a:pt x="134" y="28"/>
                    <a:pt x="127" y="28"/>
                  </a:cubicBezTo>
                  <a:cubicBezTo>
                    <a:pt x="118" y="28"/>
                    <a:pt x="112" y="30"/>
                    <a:pt x="108" y="33"/>
                  </a:cubicBezTo>
                  <a:cubicBezTo>
                    <a:pt x="105" y="36"/>
                    <a:pt x="103" y="39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3"/>
                    <a:pt x="102" y="44"/>
                  </a:cubicBezTo>
                  <a:cubicBezTo>
                    <a:pt x="100" y="51"/>
                    <a:pt x="95" y="56"/>
                    <a:pt x="87" y="56"/>
                  </a:cubicBezTo>
                  <a:cubicBezTo>
                    <a:pt x="74" y="56"/>
                    <a:pt x="70" y="45"/>
                    <a:pt x="70" y="34"/>
                  </a:cubicBezTo>
                  <a:cubicBezTo>
                    <a:pt x="70" y="23"/>
                    <a:pt x="74" y="12"/>
                    <a:pt x="87" y="12"/>
                  </a:cubicBezTo>
                  <a:cubicBezTo>
                    <a:pt x="94" y="12"/>
                    <a:pt x="101" y="17"/>
                    <a:pt x="102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4" y="8"/>
                    <a:pt x="102" y="0"/>
                    <a:pt x="87" y="0"/>
                  </a:cubicBezTo>
                  <a:cubicBezTo>
                    <a:pt x="68" y="0"/>
                    <a:pt x="56" y="14"/>
                    <a:pt x="55" y="3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52"/>
                    <a:pt x="38" y="56"/>
                    <a:pt x="28" y="56"/>
                  </a:cubicBezTo>
                  <a:cubicBezTo>
                    <a:pt x="16" y="56"/>
                    <a:pt x="14" y="49"/>
                    <a:pt x="14" y="4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0"/>
                    <a:pt x="10" y="68"/>
                    <a:pt x="28" y="68"/>
                  </a:cubicBezTo>
                  <a:cubicBezTo>
                    <a:pt x="45" y="68"/>
                    <a:pt x="55" y="60"/>
                    <a:pt x="55" y="42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6" y="55"/>
                    <a:pt x="68" y="68"/>
                    <a:pt x="87" y="68"/>
                  </a:cubicBezTo>
                  <a:cubicBezTo>
                    <a:pt x="95" y="68"/>
                    <a:pt x="102" y="66"/>
                    <a:pt x="107" y="61"/>
                  </a:cubicBezTo>
                  <a:cubicBezTo>
                    <a:pt x="107" y="61"/>
                    <a:pt x="108" y="62"/>
                    <a:pt x="108" y="62"/>
                  </a:cubicBezTo>
                  <a:cubicBezTo>
                    <a:pt x="111" y="64"/>
                    <a:pt x="115" y="65"/>
                    <a:pt x="122" y="67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33" y="69"/>
                    <a:pt x="136" y="70"/>
                    <a:pt x="138" y="71"/>
                  </a:cubicBezTo>
                  <a:cubicBezTo>
                    <a:pt x="140" y="73"/>
                    <a:pt x="141" y="74"/>
                    <a:pt x="141" y="76"/>
                  </a:cubicBezTo>
                  <a:cubicBezTo>
                    <a:pt x="141" y="80"/>
                    <a:pt x="139" y="83"/>
                    <a:pt x="135" y="84"/>
                  </a:cubicBezTo>
                  <a:cubicBezTo>
                    <a:pt x="133" y="85"/>
                    <a:pt x="131" y="85"/>
                    <a:pt x="127" y="85"/>
                  </a:cubicBezTo>
                  <a:cubicBezTo>
                    <a:pt x="122" y="85"/>
                    <a:pt x="118" y="84"/>
                    <a:pt x="116" y="81"/>
                  </a:cubicBezTo>
                  <a:cubicBezTo>
                    <a:pt x="115" y="79"/>
                    <a:pt x="114" y="77"/>
                    <a:pt x="113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81"/>
                    <a:pt x="103" y="86"/>
                    <a:pt x="108" y="90"/>
                  </a:cubicBezTo>
                  <a:cubicBezTo>
                    <a:pt x="113" y="94"/>
                    <a:pt x="119" y="96"/>
                    <a:pt x="128" y="96"/>
                  </a:cubicBezTo>
                  <a:cubicBezTo>
                    <a:pt x="136" y="96"/>
                    <a:pt x="143" y="94"/>
                    <a:pt x="147" y="90"/>
                  </a:cubicBezTo>
                  <a:cubicBezTo>
                    <a:pt x="151" y="87"/>
                    <a:pt x="154" y="82"/>
                    <a:pt x="154" y="77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42"/>
                    <a:pt x="168" y="42"/>
                    <a:pt x="168" y="42"/>
                  </a:cubicBezTo>
                  <a:lnTo>
                    <a:pt x="200" y="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5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235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6822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45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166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479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55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3785492" y="756610"/>
            <a:ext cx="1345153" cy="4154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900" dirty="0">
                <a:solidFill>
                  <a:schemeClr val="bg1"/>
                </a:solidFill>
                <a:latin typeface="+mj-lt"/>
              </a:rPr>
            </a:br>
            <a:r>
              <a:rPr lang="en-US" sz="900" dirty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007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 bwMode="auto">
          <a:xfrm>
            <a:off x="5297863" y="756610"/>
            <a:ext cx="76502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900" dirty="0">
                <a:solidFill>
                  <a:schemeClr val="bg1"/>
                </a:solidFill>
                <a:latin typeface="+mj-lt"/>
              </a:rPr>
            </a:br>
            <a:r>
              <a:rPr lang="en-US" sz="900" dirty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6289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auto">
          <a:xfrm>
            <a:off x="6221297" y="756610"/>
            <a:ext cx="975995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900" baseline="0" dirty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80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9253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18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6655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077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371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043299" y="591021"/>
            <a:ext cx="0" cy="9601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2298281" y="742095"/>
            <a:ext cx="1487211" cy="682055"/>
            <a:chOff x="2749439" y="752601"/>
            <a:chExt cx="1487211" cy="68205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749439" y="752601"/>
              <a:ext cx="1065834" cy="682055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 bwMode="auto">
            <a:xfrm>
              <a:off x="2785238" y="908465"/>
              <a:ext cx="1451412" cy="3877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Partner </a:t>
              </a:r>
              <a:br>
                <a:rPr lang="en-US" sz="1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Logo</a:t>
              </a:r>
            </a:p>
          </p:txBody>
        </p:sp>
      </p:grpSp>
      <p:pic>
        <p:nvPicPr>
          <p:cNvPr id="17" name="Picture 16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69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7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9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6557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9" name="Freeform 77"/>
          <p:cNvSpPr>
            <a:spLocks/>
          </p:cNvSpPr>
          <p:nvPr userDrawn="1"/>
        </p:nvSpPr>
        <p:spPr bwMode="auto">
          <a:xfrm>
            <a:off x="8129588" y="6394450"/>
            <a:ext cx="647700" cy="311150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6" r:id="rId2"/>
    <p:sldLayoutId id="2147483933" r:id="rId3"/>
    <p:sldLayoutId id="2147484012" r:id="rId4"/>
    <p:sldLayoutId id="2147483934" r:id="rId5"/>
    <p:sldLayoutId id="2147484013" r:id="rId6"/>
    <p:sldLayoutId id="2147484015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50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4017" r:id="rId24"/>
    <p:sldLayoutId id="2147484018" r:id="rId25"/>
    <p:sldLayoutId id="2147484019" r:id="rId26"/>
    <p:sldLayoutId id="2147484022" r:id="rId27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473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0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4023" r:id="rId1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72" r:id="rId2"/>
    <p:sldLayoutId id="2147484008" r:id="rId3"/>
    <p:sldLayoutId id="2147484009" r:id="rId4"/>
    <p:sldLayoutId id="2147484010" r:id="rId5"/>
    <p:sldLayoutId id="2147484011" r:id="rId6"/>
    <p:sldLayoutId id="2147484001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525317" y="2236002"/>
            <a:ext cx="6576108" cy="589392"/>
          </a:xfrm>
        </p:spPr>
        <p:txBody>
          <a:bodyPr/>
          <a:lstStyle/>
          <a:p>
            <a:r>
              <a:rPr lang="en-US" sz="3400" dirty="0"/>
              <a:t>Home Care Aides in the United States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54697" y="3728979"/>
            <a:ext cx="6550480" cy="507831"/>
          </a:xfrm>
        </p:spPr>
        <p:txBody>
          <a:bodyPr/>
          <a:lstStyle/>
          <a:p>
            <a:r>
              <a:rPr lang="en-US" sz="2200" dirty="0"/>
              <a:t>Joanne Spetz, PhD</a:t>
            </a:r>
          </a:p>
          <a:p>
            <a:r>
              <a:rPr lang="en-US" sz="2200" dirty="0"/>
              <a:t>University of California, San Francisco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44351" y="4889089"/>
            <a:ext cx="6472238" cy="434178"/>
          </a:xfrm>
        </p:spPr>
        <p:txBody>
          <a:bodyPr/>
          <a:lstStyle/>
          <a:p>
            <a:r>
              <a:rPr lang="en-US" dirty="0"/>
              <a:t>September, 2019</a:t>
            </a:r>
          </a:p>
        </p:txBody>
      </p:sp>
    </p:spTree>
    <p:extLst>
      <p:ext uri="{BB962C8B-B14F-4D97-AF65-F5344CB8AC3E}">
        <p14:creationId xmlns:p14="http://schemas.microsoft.com/office/powerpoint/2010/main" val="34455262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change in the U.S.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Reimbursement through government-funded programs</a:t>
            </a:r>
          </a:p>
          <a:p>
            <a:pPr lvl="1"/>
            <a:r>
              <a:rPr lang="en-US" dirty="0"/>
              <a:t>“Wage pass-through” requirements, pay-for-performance</a:t>
            </a:r>
          </a:p>
          <a:p>
            <a:r>
              <a:rPr lang="en-US" dirty="0"/>
              <a:t>Training standards and programs</a:t>
            </a:r>
          </a:p>
          <a:p>
            <a:pPr lvl="1"/>
            <a:r>
              <a:rPr lang="en-US" dirty="0"/>
              <a:t>Washington state: 75 hours of entry-level training, wage increases for advanced skills</a:t>
            </a:r>
          </a:p>
          <a:p>
            <a:r>
              <a:rPr lang="en-US" dirty="0"/>
              <a:t>Nurse delegation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648200"/>
            <a:ext cx="4343400" cy="18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774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079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885050"/>
          </a:xfrm>
        </p:spPr>
        <p:txBody>
          <a:bodyPr/>
          <a:lstStyle/>
          <a:p>
            <a:r>
              <a:rPr lang="en-US" dirty="0"/>
              <a:t>Who are home care aides?</a:t>
            </a:r>
            <a:br>
              <a:rPr lang="en-US" dirty="0"/>
            </a:br>
            <a:r>
              <a:rPr lang="en-US" sz="2400" dirty="0"/>
              <a:t>(aka personal care aides, or assistants)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Assistance with activities of daily living</a:t>
            </a:r>
          </a:p>
          <a:p>
            <a:pPr lvl="1"/>
            <a:r>
              <a:rPr lang="en-US" dirty="0"/>
              <a:t>Bathing, dressing, grooming, toileting, transferring, feeding</a:t>
            </a:r>
          </a:p>
          <a:p>
            <a:pPr lvl="1"/>
            <a:r>
              <a:rPr lang="en-US" dirty="0"/>
              <a:t>Instrumental activities of daily living: cleaning the house, moving within the community, shopping, cooking, taking medications</a:t>
            </a:r>
          </a:p>
          <a:p>
            <a:r>
              <a:rPr lang="en-US" dirty="0"/>
              <a:t>The US has no national long-term care system</a:t>
            </a:r>
          </a:p>
          <a:p>
            <a:pPr lvl="1"/>
            <a:r>
              <a:rPr lang="en-US" dirty="0"/>
              <a:t>63% paid directly by the consumer</a:t>
            </a:r>
          </a:p>
          <a:p>
            <a:pPr lvl="1"/>
            <a:r>
              <a:rPr lang="en-US" dirty="0"/>
              <a:t>28% publicly-funded through Medicaid</a:t>
            </a:r>
          </a:p>
          <a:p>
            <a:pPr marL="914400" lvl="2" indent="0">
              <a:buNone/>
            </a:pPr>
            <a:r>
              <a:rPr lang="en-US" dirty="0"/>
              <a:t>(Program</a:t>
            </a:r>
            <a:r>
              <a:rPr lang="en-US" baseline="0" dirty="0"/>
              <a:t> for low-income households; state-managed &amp; shared state-federal funding)</a:t>
            </a:r>
            <a:endParaRPr lang="en-US" dirty="0"/>
          </a:p>
          <a:p>
            <a:pPr lvl="1"/>
            <a:r>
              <a:rPr lang="en-US" dirty="0"/>
              <a:t>9% paid by a combination</a:t>
            </a:r>
          </a:p>
          <a:p>
            <a:r>
              <a:rPr lang="en-US" dirty="0"/>
              <a:t>Nearly 2 million employed in 2016, more than 2.7 million by 2026</a:t>
            </a:r>
          </a:p>
        </p:txBody>
      </p:sp>
    </p:spTree>
    <p:extLst>
      <p:ext uri="{BB962C8B-B14F-4D97-AF65-F5344CB8AC3E}">
        <p14:creationId xmlns:p14="http://schemas.microsoft.com/office/powerpoint/2010/main" val="2569608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home care aides employed?</a:t>
            </a:r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307155"/>
              </p:ext>
            </p:extLst>
          </p:nvPr>
        </p:nvGraphicFramePr>
        <p:xfrm>
          <a:off x="416104" y="1469205"/>
          <a:ext cx="8229599" cy="4396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1379">
                  <a:extLst>
                    <a:ext uri="{9D8B030D-6E8A-4147-A177-3AD203B41FA5}">
                      <a16:colId xmlns:a16="http://schemas.microsoft.com/office/drawing/2014/main" val="3940603036"/>
                    </a:ext>
                  </a:extLst>
                </a:gridCol>
                <a:gridCol w="3868220">
                  <a:extLst>
                    <a:ext uri="{9D8B030D-6E8A-4147-A177-3AD203B41FA5}">
                      <a16:colId xmlns:a16="http://schemas.microsoft.com/office/drawing/2014/main" val="1594615243"/>
                    </a:ext>
                  </a:extLst>
                </a:gridCol>
              </a:tblGrid>
              <a:tr h="578393">
                <a:tc>
                  <a:txBody>
                    <a:bodyPr/>
                    <a:lstStyle/>
                    <a:p>
                      <a:r>
                        <a:rPr lang="en-US" sz="2800" dirty="0"/>
                        <a:t>Setting</a:t>
                      </a:r>
                    </a:p>
                  </a:txBody>
                  <a:tcPr marL="97476" marR="97476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Worker</a:t>
                      </a:r>
                    </a:p>
                  </a:txBody>
                  <a:tcPr marL="97476" marR="97476"/>
                </a:tc>
                <a:extLst>
                  <a:ext uri="{0D108BD9-81ED-4DB2-BD59-A6C34878D82A}">
                    <a16:rowId xmlns:a16="http://schemas.microsoft.com/office/drawing/2014/main" val="2068834061"/>
                  </a:ext>
                </a:extLst>
              </a:tr>
              <a:tr h="544369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Home care organization</a:t>
                      </a:r>
                    </a:p>
                  </a:txBody>
                  <a:tcPr marL="97476" marR="9747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Home care aide</a:t>
                      </a:r>
                    </a:p>
                  </a:txBody>
                  <a:tcPr marL="97476" marR="9747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01869"/>
                  </a:ext>
                </a:extLst>
              </a:tr>
              <a:tr h="544369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Direct employment</a:t>
                      </a:r>
                    </a:p>
                  </a:txBody>
                  <a:tcPr marL="97476" marR="9747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Home care aide</a:t>
                      </a:r>
                    </a:p>
                  </a:txBody>
                  <a:tcPr marL="97476" marR="9747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231247"/>
                  </a:ext>
                </a:extLst>
              </a:tr>
              <a:tr h="726747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Residential care/assisted living</a:t>
                      </a:r>
                    </a:p>
                  </a:txBody>
                  <a:tcPr marL="97476" marR="9747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Home care aide</a:t>
                      </a:r>
                    </a:p>
                  </a:txBody>
                  <a:tcPr marL="97476" marR="97476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88709"/>
                  </a:ext>
                </a:extLst>
              </a:tr>
              <a:tr h="544369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Home health agency</a:t>
                      </a:r>
                    </a:p>
                  </a:txBody>
                  <a:tcPr marL="97476" marR="9747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Home </a:t>
                      </a:r>
                      <a:r>
                        <a:rPr lang="en-US" sz="260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health</a:t>
                      </a:r>
                      <a:r>
                        <a:rPr lang="en-US" sz="2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aide</a:t>
                      </a:r>
                    </a:p>
                  </a:txBody>
                  <a:tcPr marL="97476" marR="9747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757519"/>
                  </a:ext>
                </a:extLst>
              </a:tr>
              <a:tr h="914314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Rehabilitation/ intermediate</a:t>
                      </a:r>
                    </a:p>
                  </a:txBody>
                  <a:tcPr marL="97476" marR="9747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Certified</a:t>
                      </a:r>
                      <a:r>
                        <a:rPr lang="en-US" sz="2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nursing assistant</a:t>
                      </a:r>
                    </a:p>
                    <a:p>
                      <a:r>
                        <a:rPr lang="en-US" sz="26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Home health aide</a:t>
                      </a:r>
                      <a:endParaRPr lang="en-US" sz="2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7476" marR="9747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54517"/>
                  </a:ext>
                </a:extLst>
              </a:tr>
              <a:tr h="544369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Nursing home</a:t>
                      </a:r>
                    </a:p>
                  </a:txBody>
                  <a:tcPr marL="97476" marR="9747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Certified nursing assistant</a:t>
                      </a:r>
                    </a:p>
                  </a:txBody>
                  <a:tcPr marL="97476" marR="9747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872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7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issues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social value for home care work</a:t>
            </a:r>
          </a:p>
          <a:p>
            <a:pPr lvl="1"/>
            <a:r>
              <a:rPr lang="en-US" dirty="0"/>
              <a:t>Viewed as “glorified maids”</a:t>
            </a:r>
          </a:p>
          <a:p>
            <a:pPr lvl="1"/>
            <a:r>
              <a:rPr lang="en-US" dirty="0"/>
              <a:t>Media stories of abuse rather than positive value</a:t>
            </a:r>
          </a:p>
          <a:p>
            <a:r>
              <a:rPr lang="en-US" dirty="0"/>
              <a:t>Inadequate compensation</a:t>
            </a:r>
          </a:p>
          <a:p>
            <a:pPr lvl="1"/>
            <a:r>
              <a:rPr lang="en-US" dirty="0"/>
              <a:t>Average wage in 2017: $11.12/hour USD</a:t>
            </a:r>
          </a:p>
          <a:p>
            <a:pPr lvl="1"/>
            <a:r>
              <a:rPr lang="en-US" dirty="0"/>
              <a:t>49% of households receive public assistance</a:t>
            </a:r>
          </a:p>
          <a:p>
            <a:pPr lvl="1"/>
            <a:r>
              <a:rPr lang="en-US" dirty="0"/>
              <a:t>51% of are &lt;200% of the federal poverty level</a:t>
            </a:r>
          </a:p>
          <a:p>
            <a:r>
              <a:rPr lang="en-US" dirty="0"/>
              <a:t>Immigration policy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143000"/>
            <a:ext cx="4583510" cy="3448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3" y="1148200"/>
            <a:ext cx="5264472" cy="319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637" y="1903413"/>
            <a:ext cx="4957763" cy="3691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275607"/>
            <a:ext cx="3771900" cy="3236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348460"/>
            <a:ext cx="3625609" cy="2283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724" y="1199417"/>
            <a:ext cx="2190476" cy="2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8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people pay privately</a:t>
            </a:r>
          </a:p>
          <a:p>
            <a:endParaRPr lang="en-US" dirty="0"/>
          </a:p>
          <a:p>
            <a:r>
              <a:rPr lang="en-US" dirty="0"/>
              <a:t>Medicaid has multiple programs</a:t>
            </a:r>
          </a:p>
          <a:p>
            <a:endParaRPr lang="en-US" dirty="0"/>
          </a:p>
          <a:p>
            <a:r>
              <a:rPr lang="en-US" dirty="0"/>
              <a:t>Self-direction options allow beneficiaries to select their aide or how to spend their benefits, including hiring family members in some states</a:t>
            </a:r>
          </a:p>
          <a:p>
            <a:endParaRPr lang="en-US" dirty="0"/>
          </a:p>
          <a:p>
            <a:r>
              <a:rPr lang="en-US" dirty="0"/>
              <a:t>Plethora of unconnected programs lead to inconsistency and confusion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399" y="1173163"/>
            <a:ext cx="2052145" cy="156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and training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Inadequate training for complex tasks and responsibilities</a:t>
            </a:r>
          </a:p>
          <a:p>
            <a:r>
              <a:rPr lang="en-US" dirty="0"/>
              <a:t>No national training standards or requirements</a:t>
            </a:r>
          </a:p>
          <a:p>
            <a:r>
              <a:rPr lang="en-US" dirty="0"/>
              <a:t>Tremendous variation across state Medicaid programs </a:t>
            </a:r>
          </a:p>
          <a:p>
            <a:pPr lvl="1"/>
            <a:r>
              <a:rPr lang="en-US" dirty="0"/>
              <a:t>10 had no training requirements in 2014</a:t>
            </a:r>
          </a:p>
          <a:p>
            <a:pPr lvl="1"/>
            <a:r>
              <a:rPr lang="en-US" dirty="0"/>
              <a:t>19 had uniform requirements across Medicaid programs</a:t>
            </a:r>
          </a:p>
          <a:p>
            <a:r>
              <a:rPr lang="en-US" dirty="0"/>
              <a:t>Little research on impact of training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218" y="3927297"/>
            <a:ext cx="1916561" cy="27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7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255529"/>
            <a:ext cx="8325548" cy="4011502"/>
          </a:xfrm>
        </p:spPr>
        <p:txBody>
          <a:bodyPr/>
          <a:lstStyle/>
          <a:p>
            <a:r>
              <a:rPr lang="en-US" dirty="0"/>
              <a:t>Median industry turnover was 67% in 2017</a:t>
            </a:r>
          </a:p>
          <a:p>
            <a:pPr lvl="1"/>
            <a:r>
              <a:rPr lang="en-US" dirty="0"/>
              <a:t>Many leave jobs to other industries or to leave the labor force entirely</a:t>
            </a:r>
          </a:p>
          <a:p>
            <a:r>
              <a:rPr lang="en-US" dirty="0"/>
              <a:t>Turnover is associated with poor client outcomes</a:t>
            </a:r>
          </a:p>
          <a:p>
            <a:r>
              <a:rPr lang="en-US" dirty="0"/>
              <a:t>Why do workers leave?</a:t>
            </a:r>
          </a:p>
          <a:p>
            <a:pPr lvl="1"/>
            <a:r>
              <a:rPr lang="en-US" dirty="0"/>
              <a:t>Low-quality supervision</a:t>
            </a:r>
          </a:p>
          <a:p>
            <a:pPr lvl="1"/>
            <a:r>
              <a:rPr lang="en-US" dirty="0"/>
              <a:t>Lack of autonomy</a:t>
            </a:r>
          </a:p>
          <a:p>
            <a:pPr lvl="1"/>
            <a:r>
              <a:rPr lang="en-US" dirty="0" err="1"/>
              <a:t>Underappreciation</a:t>
            </a:r>
            <a:endParaRPr lang="en-US" dirty="0"/>
          </a:p>
          <a:p>
            <a:pPr lvl="1"/>
            <a:r>
              <a:rPr lang="en-US" dirty="0"/>
              <a:t>Occupational safety</a:t>
            </a:r>
          </a:p>
          <a:p>
            <a:pPr lvl="1"/>
            <a:r>
              <a:rPr lang="en-US" dirty="0"/>
              <a:t>Unstable hours of work</a:t>
            </a:r>
          </a:p>
          <a:p>
            <a:pPr lvl="1"/>
            <a:r>
              <a:rPr lang="en-US" dirty="0"/>
              <a:t>Lack of career mobility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070" y="3657392"/>
            <a:ext cx="2982730" cy="29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18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Nurse practice acts control what tasks can be delegated</a:t>
            </a:r>
          </a:p>
          <a:p>
            <a:endParaRPr lang="en-US" dirty="0"/>
          </a:p>
          <a:p>
            <a:r>
              <a:rPr lang="en-US" dirty="0"/>
              <a:t>Tasks such as medication administration, assisting with insulin pumps, changing a wound dressing, clipping toenails cannot be delegated by a nurse in many states</a:t>
            </a:r>
          </a:p>
          <a:p>
            <a:endParaRPr lang="en-US" dirty="0"/>
          </a:p>
          <a:p>
            <a:r>
              <a:rPr lang="en-US" dirty="0"/>
              <a:t>But if you hire an aide privately, there are no regulations</a:t>
            </a:r>
          </a:p>
        </p:txBody>
      </p:sp>
    </p:spTree>
    <p:extLst>
      <p:ext uri="{BB962C8B-B14F-4D97-AF65-F5344CB8AC3E}">
        <p14:creationId xmlns:p14="http://schemas.microsoft.com/office/powerpoint/2010/main" val="2112838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tasks that can be delegated to home care aides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06297"/>
            <a:ext cx="6751108" cy="46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80532"/>
      </p:ext>
    </p:extLst>
  </p:cSld>
  <p:clrMapOvr>
    <a:masterClrMapping/>
  </p:clrMapOvr>
</p:sld>
</file>

<file path=ppt/theme/theme1.xml><?xml version="1.0" encoding="utf-8"?>
<a:theme xmlns:a="http://schemas.openxmlformats.org/drawingml/2006/main" name="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PPT Template</Template>
  <TotalTime>6624</TotalTime>
  <Words>486</Words>
  <Application>Microsoft Office PowerPoint</Application>
  <PresentationFormat>On-screen Show (4:3)</PresentationFormat>
  <Paragraphs>83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Garamond</vt:lpstr>
      <vt:lpstr>MS Shell Dlg 2</vt:lpstr>
      <vt:lpstr>Wingdings</vt:lpstr>
      <vt:lpstr>Wingdings 3</vt:lpstr>
      <vt:lpstr>UCSF PPT Template</vt:lpstr>
      <vt:lpstr>UCSF PPT Template-Blue</vt:lpstr>
      <vt:lpstr>UCSF PPT Template-Blue Bar</vt:lpstr>
      <vt:lpstr>Home Care Aides in the United States</vt:lpstr>
      <vt:lpstr>Who are home care aides? (aka personal care aides, or assistants)</vt:lpstr>
      <vt:lpstr>How are home care aides employed?</vt:lpstr>
      <vt:lpstr>Recruitment issues</vt:lpstr>
      <vt:lpstr>Financing challenges</vt:lpstr>
      <vt:lpstr>Education and training issues</vt:lpstr>
      <vt:lpstr>Retention issues</vt:lpstr>
      <vt:lpstr>Regulation challenges</vt:lpstr>
      <vt:lpstr>Number of tasks that can be delegated to home care aides</vt:lpstr>
      <vt:lpstr>Opportunities for change in the U.S.</vt:lpstr>
      <vt:lpstr>PowerPoint Presentation</vt:lpstr>
    </vt:vector>
  </TitlesOfParts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Mary Gurgone</cp:lastModifiedBy>
  <cp:revision>583</cp:revision>
  <dcterms:created xsi:type="dcterms:W3CDTF">2012-05-07T17:59:34Z</dcterms:created>
  <dcterms:modified xsi:type="dcterms:W3CDTF">2023-03-28T03:35:27Z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